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28"/>
  </p:notesMasterIdLst>
  <p:handoutMasterIdLst>
    <p:handoutMasterId r:id="rId29"/>
  </p:handoutMasterIdLst>
  <p:sldIdLst>
    <p:sldId id="257" r:id="rId5"/>
    <p:sldId id="258" r:id="rId6"/>
    <p:sldId id="259" r:id="rId7"/>
    <p:sldId id="260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62" r:id="rId24"/>
    <p:sldId id="263" r:id="rId25"/>
    <p:sldId id="264" r:id="rId26"/>
    <p:sldId id="265" r:id="rId27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ekly Intro - White BG" id="{B4587B1E-BB88-4173-8339-2929187587A5}">
          <p14:sldIdLst>
            <p14:sldId id="257"/>
            <p14:sldId id="258"/>
            <p14:sldId id="259"/>
            <p14:sldId id="260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9" autoAdjust="0"/>
    <p:restoredTop sz="94249" autoAdjust="0"/>
  </p:normalViewPr>
  <p:slideViewPr>
    <p:cSldViewPr snapToGrid="0">
      <p:cViewPr>
        <p:scale>
          <a:sx n="76" d="100"/>
          <a:sy n="76" d="100"/>
        </p:scale>
        <p:origin x="-492" y="-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8"/>
    </p:cViewPr>
  </p:sorterViewPr>
  <p:notesViewPr>
    <p:cSldViewPr snapToGrid="0">
      <p:cViewPr varScale="1">
        <p:scale>
          <a:sx n="53" d="100"/>
          <a:sy n="53" d="100"/>
        </p:scale>
        <p:origin x="-2136" y="-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xmlns="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xmlns="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xmlns="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xmlns="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xmlns="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5394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4771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CDB22A21-CCE9-4790-B0A3-7A39AAD92471}" type="slidenum">
              <a:rPr lang="en-US" sz="1200" smtClean="0"/>
              <a:pPr/>
              <a:t>13</a:t>
            </a:fld>
            <a:endParaRPr lang="en-US" sz="120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8751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D43ABD4B-C6E0-4D17-ABA3-D304D66EFC49}" type="slidenum">
              <a:rPr lang="en-US" sz="1200" smtClean="0"/>
              <a:pPr/>
              <a:t>14</a:t>
            </a:fld>
            <a:endParaRPr lang="en-US" sz="1200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1960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4934C0F5-A778-4711-8FAF-66194EFB72CC}" type="slidenum">
              <a:rPr lang="en-US" sz="1200" smtClean="0"/>
              <a:pPr/>
              <a:t>15</a:t>
            </a:fld>
            <a:endParaRPr lang="en-US" sz="1200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773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2472806C-DAFD-4A80-9C49-E7C41DD89AC1}" type="slidenum">
              <a:rPr lang="en-US" sz="1200" smtClean="0"/>
              <a:pPr/>
              <a:t>16</a:t>
            </a:fld>
            <a:endParaRPr lang="en-US" sz="120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3635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4ED1DE1-807F-4D56-8228-CBBCE1B2A720}" type="slidenum">
              <a:rPr lang="en-US" sz="1200" smtClean="0"/>
              <a:pPr/>
              <a:t>17</a:t>
            </a:fld>
            <a:endParaRPr lang="en-US" sz="120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7270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70FFF51E-89AD-4821-A0A4-37F721DE2447}" type="slidenum">
              <a:rPr lang="en-US" sz="1200" smtClean="0"/>
              <a:pPr/>
              <a:t>18</a:t>
            </a:fld>
            <a:endParaRPr lang="en-US" sz="1200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3329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CBD41206-E692-4309-8AF9-671BBD9FE6AF}" type="slidenum">
              <a:rPr lang="en-US" sz="1200" smtClean="0"/>
              <a:pPr/>
              <a:t>19</a:t>
            </a:fld>
            <a:endParaRPr lang="en-US" sz="1200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51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41CB5019-7E20-4552-B855-43A947AD4C23}" type="slidenum">
              <a:rPr lang="en-US" sz="1200" smtClean="0"/>
              <a:pPr/>
              <a:t>5</a:t>
            </a:fld>
            <a:endParaRPr lang="en-US" sz="1200"/>
          </a:p>
        </p:txBody>
      </p:sp>
      <p:sp>
        <p:nvSpPr>
          <p:cNvPr id="2048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1027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490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1B11FA9B-6AEE-44B8-B5CF-1D504C7E780F}" type="slidenum">
              <a:rPr lang="en-US" sz="1200" smtClean="0"/>
              <a:pPr/>
              <a:t>6</a:t>
            </a:fld>
            <a:endParaRPr lang="en-US" sz="1200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55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FC909DC-F085-48B9-8A4D-8DA85BE7AB3B}" type="slidenum">
              <a:rPr lang="en-US" sz="1200" smtClean="0"/>
              <a:pPr/>
              <a:t>7</a:t>
            </a:fld>
            <a:endParaRPr lang="en-US" sz="1200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73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317D75-60BC-42A4-9A38-01C453A7B485}" type="slidenum">
              <a:rPr lang="en-US" sz="1200" smtClean="0"/>
              <a:pPr/>
              <a:t>8</a:t>
            </a:fld>
            <a:endParaRPr lang="en-US" sz="1200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371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18A25B9-62A9-4A52-A4DD-B1C86A53FB00}" type="slidenum">
              <a:rPr lang="en-US" sz="1200" smtClean="0"/>
              <a:pPr/>
              <a:t>9</a:t>
            </a:fld>
            <a:endParaRPr lang="en-US" sz="120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8259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5127AEC3-B47A-4A25-ACDF-D8CB38250C58}" type="slidenum">
              <a:rPr lang="en-US" sz="1200" smtClean="0"/>
              <a:pPr/>
              <a:t>10</a:t>
            </a:fld>
            <a:endParaRPr lang="en-US" sz="1200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63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A61436F-23D8-4EB7-AC02-1A2D8DE450B2}" type="slidenum">
              <a:rPr lang="en-US" sz="1200" smtClean="0"/>
              <a:pPr/>
              <a:t>11</a:t>
            </a:fld>
            <a:endParaRPr lang="en-US" sz="1200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421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9286845"/>
            <a:ext cx="2971800" cy="488871"/>
          </a:xfrm>
          <a:prstGeom prst="rect">
            <a:avLst/>
          </a:prstGeom>
          <a:noFill/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75000"/>
              <a:buFont typeface="Monotype Sorts" pitchFamily="1" charset="2"/>
              <a:buChar char="l"/>
              <a:defRPr sz="28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4A54CAC-AED9-406D-A9CC-7BD9472800FE}" type="slidenum">
              <a:rPr lang="en-US" sz="1200" smtClean="0"/>
              <a:pPr/>
              <a:t>12</a:t>
            </a:fld>
            <a:endParaRPr lang="en-US" sz="120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150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xmlns="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xmlns="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xmlns="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xmlns="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xmlns="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xmlns="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xmlns="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xmlns="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xmlns="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xmlns="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xmlns="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xmlns="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xmlns="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xmlns="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xmlns="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xmlns="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xmlns="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xmlns="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xmlns="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xmlns="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xmlns="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xmlns="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xmlns="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xmlns="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xmlns="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xmlns="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xmlns="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xmlns="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xmlns="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xmlns="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xmlns="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xmlns="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xmlns="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xmlns="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xmlns="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xmlns="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xmlns="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xmlns="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xmlns="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xmlns="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xmlns="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xmlns="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xmlns="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xmlns="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xmlns="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xmlns="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xmlns="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xmlns="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xmlns="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xmlns="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xmlns="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xmlns="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xmlns="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xmlns="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xmlns="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xmlns="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xmlns="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xmlns="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xmlns="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xmlns="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xmlns="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xmlns="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xmlns="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xmlns="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xmlns="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xmlns="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xmlns="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xmlns="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xmlns="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xmlns="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xmlns="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xmlns="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xmlns="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xmlns="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xmlns="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xmlns="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xmlns="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xmlns="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xmlns="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xmlns="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xmlns="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xmlns="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xmlns="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xmlns="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xmlns="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xmlns="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xmlns="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xmlns="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xmlns="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xmlns="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xmlns="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xmlns="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xmlns="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xmlns="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xmlns="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xmlns="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xmlns="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981200"/>
            <a:ext cx="103632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114800"/>
            <a:ext cx="103632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Footer Placeholder 4"/>
          <p:cNvSpPr>
            <a:spLocks noGrp="1" noChangeArrowheads="1"/>
          </p:cNvSpPr>
          <p:nvPr>
            <p:ph type="ftr" sz="quarter" idx="10"/>
          </p:nvPr>
        </p:nvSpPr>
        <p:spPr>
          <a:xfrm>
            <a:off x="8331200" y="6623050"/>
            <a:ext cx="3860800" cy="2349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Database Systems: Design, Implementation, &amp; Management, 7</a:t>
            </a:r>
            <a:r>
              <a:rPr lang="en-US" baseline="30000"/>
              <a:t>th</a:t>
            </a:r>
            <a:r>
              <a:rPr lang="en-US"/>
              <a:t> Edition, Rob &amp; Coronel</a:t>
            </a:r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9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xmlns="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xmlns="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xmlns="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xmlns="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xmlns="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xmlns="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xmlns="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xmlns="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microsoft.com/office/2007/relationships/hdphoto" Target="../media/hdphoto1.wdp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xmlns="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4" cstate="print">
            <a:extLst>
              <a:ext uri="{BEBA8EAE-BF5A-486C-A8C5-ECC9F3942E4B}">
                <a14:imgProps xmlns:a14="http://schemas.microsoft.com/office/drawing/2010/main">
                  <a14:imgLayer r:embed="rId4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xmlns="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xmlns="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Module Code &amp; Module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  <p:sldLayoutId id="2147483759" r:id="rId4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98900" y="3562815"/>
            <a:ext cx="6769100" cy="1752600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Lecture 1: Introduction to Database</a:t>
            </a:r>
            <a:endParaRPr lang="en-US" dirty="0"/>
          </a:p>
        </p:txBody>
      </p:sp>
      <p:sp>
        <p:nvSpPr>
          <p:cNvPr id="5" name="Text Box 6"/>
          <p:cNvSpPr txBox="1">
            <a:spLocks noGrp="1" noChangeArrowheads="1"/>
          </p:cNvSpPr>
          <p:nvPr>
            <p:ph type="ctrTitle"/>
          </p:nvPr>
        </p:nvSpPr>
        <p:spPr bwMode="auto">
          <a:xfrm>
            <a:off x="3913188" y="2241361"/>
            <a:ext cx="6754812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3800" dirty="0">
                <a:solidFill>
                  <a:schemeClr val="bg1"/>
                </a:solidFill>
              </a:rPr>
              <a:t>Introduction to Databases</a:t>
            </a:r>
            <a:br>
              <a:rPr lang="en-US" sz="3800" dirty="0">
                <a:solidFill>
                  <a:schemeClr val="bg1"/>
                </a:solidFill>
              </a:rPr>
            </a:br>
            <a:r>
              <a:rPr lang="en-US" sz="1400" dirty="0">
                <a:solidFill>
                  <a:schemeClr val="bg1"/>
                </a:solidFill>
              </a:rPr>
              <a:t>CT042-3-1-IDB</a:t>
            </a:r>
          </a:p>
        </p:txBody>
      </p:sp>
    </p:spTree>
    <p:extLst>
      <p:ext uri="{BB962C8B-B14F-4D97-AF65-F5344CB8AC3E}">
        <p14:creationId xmlns:p14="http://schemas.microsoft.com/office/powerpoint/2010/main" val="110272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Transforming Raw Data into Information (continued)</a:t>
            </a:r>
          </a:p>
        </p:txBody>
      </p:sp>
      <p:pic>
        <p:nvPicPr>
          <p:cNvPr id="8195" name="Picture 1029" descr="Fig01-01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14" r="56557" b="1405"/>
          <a:stretch>
            <a:fillRect/>
          </a:stretch>
        </p:blipFill>
        <p:spPr>
          <a:xfrm>
            <a:off x="3424799" y="876693"/>
            <a:ext cx="5210154" cy="5672496"/>
          </a:xfrm>
        </p:spPr>
      </p:pic>
    </p:spTree>
    <p:extLst>
      <p:ext uri="{BB962C8B-B14F-4D97-AF65-F5344CB8AC3E}">
        <p14:creationId xmlns:p14="http://schemas.microsoft.com/office/powerpoint/2010/main" val="373804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Transforming Raw Data into Information (continued)</a:t>
            </a:r>
          </a:p>
        </p:txBody>
      </p:sp>
      <p:pic>
        <p:nvPicPr>
          <p:cNvPr id="9219" name="Picture 1029" descr="Fig01-01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41" t="50014"/>
          <a:stretch>
            <a:fillRect/>
          </a:stretch>
        </p:blipFill>
        <p:spPr>
          <a:xfrm>
            <a:off x="3459638" y="849304"/>
            <a:ext cx="5416633" cy="5567208"/>
          </a:xfrm>
        </p:spPr>
      </p:pic>
    </p:spTree>
    <p:extLst>
      <p:ext uri="{BB962C8B-B14F-4D97-AF65-F5344CB8AC3E}">
        <p14:creationId xmlns:p14="http://schemas.microsoft.com/office/powerpoint/2010/main" val="6998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Introducing the Database </a:t>
            </a:r>
            <a:br>
              <a:rPr lang="en-US"/>
            </a:br>
            <a:r>
              <a:rPr lang="en-US"/>
              <a:t>and the DBMS</a:t>
            </a:r>
          </a:p>
        </p:txBody>
      </p:sp>
      <p:sp>
        <p:nvSpPr>
          <p:cNvPr id="10243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Database—shared, integrated computer structure that stores:</a:t>
            </a:r>
          </a:p>
          <a:p>
            <a:pPr lvl="1" eaLnBrk="1" hangingPunct="1"/>
            <a:r>
              <a:rPr lang="en-US" dirty="0"/>
              <a:t>End user data (raw facts)</a:t>
            </a:r>
          </a:p>
          <a:p>
            <a:pPr lvl="1" eaLnBrk="1" hangingPunct="1"/>
            <a:r>
              <a:rPr lang="en-US" dirty="0"/>
              <a:t>Metadata (data about data)</a:t>
            </a:r>
          </a:p>
        </p:txBody>
      </p:sp>
    </p:spTree>
    <p:extLst>
      <p:ext uri="{BB962C8B-B14F-4D97-AF65-F5344CB8AC3E}">
        <p14:creationId xmlns:p14="http://schemas.microsoft.com/office/powerpoint/2010/main" val="349188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Introducing the Database and the DBMS (continued)</a:t>
            </a:r>
          </a:p>
        </p:txBody>
      </p:sp>
      <p:sp>
        <p:nvSpPr>
          <p:cNvPr id="11267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DBMS (database management system):</a:t>
            </a:r>
          </a:p>
          <a:p>
            <a:pPr lvl="1" eaLnBrk="1" hangingPunct="1"/>
            <a:r>
              <a:rPr lang="en-US" dirty="0"/>
              <a:t>Collection of programs that manages database structure and controls access to data</a:t>
            </a:r>
          </a:p>
          <a:p>
            <a:pPr lvl="1" eaLnBrk="1" hangingPunct="1"/>
            <a:r>
              <a:rPr lang="en-US" dirty="0"/>
              <a:t>Possible to share data among multiple applications or users</a:t>
            </a:r>
          </a:p>
          <a:p>
            <a:pPr lvl="1" eaLnBrk="1" hangingPunct="1"/>
            <a:r>
              <a:rPr lang="en-US" dirty="0"/>
              <a:t>Makes data management more efficient and effective</a:t>
            </a:r>
          </a:p>
        </p:txBody>
      </p:sp>
    </p:spTree>
    <p:extLst>
      <p:ext uri="{BB962C8B-B14F-4D97-AF65-F5344CB8AC3E}">
        <p14:creationId xmlns:p14="http://schemas.microsoft.com/office/powerpoint/2010/main" val="181471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Role and Advantages of the DBMS (continued)</a:t>
            </a:r>
          </a:p>
        </p:txBody>
      </p:sp>
      <p:sp>
        <p:nvSpPr>
          <p:cNvPr id="1229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/>
              <a:t>End users have better access to more and better-managed data</a:t>
            </a:r>
          </a:p>
          <a:p>
            <a:pPr lvl="1" eaLnBrk="1" hangingPunct="1"/>
            <a:r>
              <a:rPr lang="en-US"/>
              <a:t>Promotes integrated view of organization’s operations</a:t>
            </a:r>
          </a:p>
          <a:p>
            <a:pPr lvl="1" eaLnBrk="1" hangingPunct="1"/>
            <a:r>
              <a:rPr lang="en-US"/>
              <a:t>Probability of data inconsistency is greatly reduced</a:t>
            </a:r>
          </a:p>
          <a:p>
            <a:pPr lvl="1" eaLnBrk="1" hangingPunct="1"/>
            <a:r>
              <a:rPr lang="en-US"/>
              <a:t>Possible to produce quick answers to ad hoc queries</a:t>
            </a:r>
          </a:p>
        </p:txBody>
      </p:sp>
    </p:spTree>
    <p:extLst>
      <p:ext uri="{BB962C8B-B14F-4D97-AF65-F5344CB8AC3E}">
        <p14:creationId xmlns:p14="http://schemas.microsoft.com/office/powerpoint/2010/main" val="180511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4"/>
          <p:cNvSpPr>
            <a:spLocks noGrp="1" noChangeArrowheads="1"/>
          </p:cNvSpPr>
          <p:nvPr>
            <p:ph type="title"/>
          </p:nvPr>
        </p:nvSpPr>
        <p:spPr>
          <a:xfrm>
            <a:off x="2209800" y="609600"/>
            <a:ext cx="7696200" cy="914400"/>
          </a:xfrm>
        </p:spPr>
        <p:txBody>
          <a:bodyPr/>
          <a:lstStyle/>
          <a:p>
            <a:pPr eaLnBrk="1" hangingPunct="1"/>
            <a:r>
              <a:rPr lang="en-US"/>
              <a:t>Role and Advantages of the DBMS (continued)</a:t>
            </a:r>
          </a:p>
        </p:txBody>
      </p:sp>
      <p:pic>
        <p:nvPicPr>
          <p:cNvPr id="13315" name="Picture 13" descr="Fig01-0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981200"/>
            <a:ext cx="7772400" cy="416735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731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Types of Databases</a:t>
            </a:r>
          </a:p>
        </p:txBody>
      </p:sp>
      <p:sp>
        <p:nvSpPr>
          <p:cNvPr id="14339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/>
              <a:t>Single-user:</a:t>
            </a:r>
          </a:p>
          <a:p>
            <a:pPr lvl="1" eaLnBrk="1" hangingPunct="1"/>
            <a:r>
              <a:rPr lang="en-US"/>
              <a:t>Supports only one user at a time</a:t>
            </a:r>
          </a:p>
          <a:p>
            <a:pPr eaLnBrk="1" hangingPunct="1"/>
            <a:r>
              <a:rPr lang="en-US"/>
              <a:t>Desktop:</a:t>
            </a:r>
          </a:p>
          <a:p>
            <a:pPr lvl="1" eaLnBrk="1" hangingPunct="1"/>
            <a:r>
              <a:rPr lang="en-US"/>
              <a:t>Single-user database running on a personal computer</a:t>
            </a:r>
          </a:p>
          <a:p>
            <a:pPr eaLnBrk="1" hangingPunct="1"/>
            <a:r>
              <a:rPr lang="en-US"/>
              <a:t>Multi-user:</a:t>
            </a:r>
          </a:p>
          <a:p>
            <a:pPr lvl="1" eaLnBrk="1" hangingPunct="1"/>
            <a:r>
              <a:rPr lang="en-US"/>
              <a:t>Supports multiple users at the same time</a:t>
            </a:r>
          </a:p>
        </p:txBody>
      </p:sp>
    </p:spTree>
    <p:extLst>
      <p:ext uri="{BB962C8B-B14F-4D97-AF65-F5344CB8AC3E}">
        <p14:creationId xmlns:p14="http://schemas.microsoft.com/office/powerpoint/2010/main" val="1509648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Types of Databases (continued)</a:t>
            </a:r>
          </a:p>
        </p:txBody>
      </p:sp>
      <p:sp>
        <p:nvSpPr>
          <p:cNvPr id="15363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/>
              <a:t>Workgroup:</a:t>
            </a:r>
          </a:p>
          <a:p>
            <a:pPr lvl="1" eaLnBrk="1" hangingPunct="1"/>
            <a:r>
              <a:rPr lang="en-US"/>
              <a:t>Multi-user database that supports a small group of users or a single department</a:t>
            </a:r>
          </a:p>
          <a:p>
            <a:pPr eaLnBrk="1" hangingPunct="1"/>
            <a:r>
              <a:rPr lang="en-US"/>
              <a:t>Enterprise:</a:t>
            </a:r>
          </a:p>
          <a:p>
            <a:pPr lvl="1" eaLnBrk="1" hangingPunct="1"/>
            <a:r>
              <a:rPr lang="en-US"/>
              <a:t>Multi-user database that supports a large group of users or an entire organization</a:t>
            </a:r>
          </a:p>
        </p:txBody>
      </p:sp>
    </p:spTree>
    <p:extLst>
      <p:ext uri="{BB962C8B-B14F-4D97-AF65-F5344CB8AC3E}">
        <p14:creationId xmlns:p14="http://schemas.microsoft.com/office/powerpoint/2010/main" val="237522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Types of Databases (continued)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en-US"/>
              <a:t>Can be classified by location:</a:t>
            </a:r>
          </a:p>
          <a:p>
            <a:pPr eaLnBrk="1" hangingPunct="1"/>
            <a:r>
              <a:rPr lang="en-US"/>
              <a:t>Centralized:</a:t>
            </a:r>
          </a:p>
          <a:p>
            <a:pPr lvl="1" eaLnBrk="1" hangingPunct="1"/>
            <a:r>
              <a:rPr lang="en-US"/>
              <a:t>Supports data located at a single site</a:t>
            </a:r>
          </a:p>
          <a:p>
            <a:pPr eaLnBrk="1" hangingPunct="1"/>
            <a:r>
              <a:rPr lang="en-US"/>
              <a:t>Distributed:</a:t>
            </a:r>
          </a:p>
          <a:p>
            <a:pPr lvl="1" eaLnBrk="1" hangingPunct="1"/>
            <a:r>
              <a:rPr lang="en-US"/>
              <a:t>Supports data distributed across several sites</a:t>
            </a:r>
          </a:p>
        </p:txBody>
      </p:sp>
    </p:spTree>
    <p:extLst>
      <p:ext uri="{BB962C8B-B14F-4D97-AF65-F5344CB8AC3E}">
        <p14:creationId xmlns:p14="http://schemas.microsoft.com/office/powerpoint/2010/main" val="385253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Types of Databases (continued)</a:t>
            </a:r>
          </a:p>
        </p:txBody>
      </p:sp>
      <p:sp>
        <p:nvSpPr>
          <p:cNvPr id="17411" name="Rectangle 5"/>
          <p:cNvSpPr>
            <a:spLocks noGrp="1" noChangeArrowheads="1"/>
          </p:cNvSpPr>
          <p:nvPr>
            <p:ph idx="1"/>
          </p:nvPr>
        </p:nvSpPr>
        <p:spPr>
          <a:xfrm>
            <a:off x="2209800" y="1676400"/>
            <a:ext cx="7772400" cy="4114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600" dirty="0"/>
              <a:t>Can be classified by use:</a:t>
            </a:r>
          </a:p>
          <a:p>
            <a:pPr eaLnBrk="1" hangingPunct="1"/>
            <a:r>
              <a:rPr lang="en-US" sz="2600" dirty="0"/>
              <a:t>Transactional (or production):</a:t>
            </a:r>
          </a:p>
          <a:p>
            <a:pPr lvl="1" eaLnBrk="1" hangingPunct="1"/>
            <a:r>
              <a:rPr lang="en-US" sz="2600" dirty="0"/>
              <a:t>Supports a company’s day-to-day operations</a:t>
            </a:r>
          </a:p>
          <a:p>
            <a:pPr eaLnBrk="1" hangingPunct="1"/>
            <a:r>
              <a:rPr lang="en-US" sz="2600" dirty="0"/>
              <a:t>Data warehouse:</a:t>
            </a:r>
          </a:p>
          <a:p>
            <a:pPr lvl="1" eaLnBrk="1" hangingPunct="1"/>
            <a:r>
              <a:rPr lang="en-US" sz="2600" dirty="0"/>
              <a:t>Stores data used to generate information required to make tactical or strategic decisions</a:t>
            </a:r>
          </a:p>
          <a:p>
            <a:pPr lvl="1" eaLnBrk="1" hangingPunct="1"/>
            <a:r>
              <a:rPr lang="en-US" sz="2600" dirty="0"/>
              <a:t>Often used to store historical data</a:t>
            </a:r>
          </a:p>
          <a:p>
            <a:pPr lvl="1" eaLnBrk="1" hangingPunct="1"/>
            <a:r>
              <a:rPr lang="en-US" sz="2600" dirty="0"/>
              <a:t>Structure is quite different</a:t>
            </a:r>
          </a:p>
        </p:txBody>
      </p:sp>
    </p:spTree>
    <p:extLst>
      <p:ext uri="{BB962C8B-B14F-4D97-AF65-F5344CB8AC3E}">
        <p14:creationId xmlns:p14="http://schemas.microsoft.com/office/powerpoint/2010/main" val="292607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3665" y="1697038"/>
            <a:ext cx="8229600" cy="4525962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vs</a:t>
            </a:r>
            <a:r>
              <a:rPr lang="en-US" dirty="0"/>
              <a:t> Information</a:t>
            </a:r>
          </a:p>
          <a:p>
            <a:r>
              <a:rPr lang="en-US" dirty="0"/>
              <a:t>Database </a:t>
            </a:r>
            <a:r>
              <a:rPr lang="en-US" dirty="0" err="1"/>
              <a:t>vs</a:t>
            </a:r>
            <a:r>
              <a:rPr lang="en-US" dirty="0"/>
              <a:t> DBMS</a:t>
            </a:r>
          </a:p>
          <a:p>
            <a:r>
              <a:rPr lang="en-US" dirty="0"/>
              <a:t>Types of database</a:t>
            </a:r>
          </a:p>
          <a:p>
            <a:endParaRPr lang="en-US" dirty="0"/>
          </a:p>
        </p:txBody>
      </p:sp>
      <p:sp>
        <p:nvSpPr>
          <p:cNvPr id="6" name="Text Box 2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2111867" y="346114"/>
            <a:ext cx="5846472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Topic &amp; Structure of The Lesson</a:t>
            </a:r>
            <a:endParaRPr lang="en-US" altLang="zh-TW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270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What is the difference between data and information</a:t>
            </a:r>
          </a:p>
          <a:p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Describe the difference between database and DBMS</a:t>
            </a:r>
          </a:p>
          <a:p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Briefly explain 3 types of database</a:t>
            </a:r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u="sng" dirty="0"/>
              <a:t>Quick Review Question</a:t>
            </a:r>
          </a:p>
        </p:txBody>
      </p:sp>
    </p:spTree>
    <p:extLst>
      <p:ext uri="{BB962C8B-B14F-4D97-AF65-F5344CB8AC3E}">
        <p14:creationId xmlns:p14="http://schemas.microsoft.com/office/powerpoint/2010/main" val="1110200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Data are r</a:t>
            </a:r>
            <a:r>
              <a:rPr lang="en-US" sz="2200" dirty="0"/>
              <a:t>aw facts, i</a:t>
            </a:r>
            <a:r>
              <a:rPr lang="en-US" sz="2400" dirty="0"/>
              <a:t>nformation is </a:t>
            </a:r>
            <a:r>
              <a:rPr lang="en-US" sz="2200" dirty="0"/>
              <a:t>processed data to reveal meaning</a:t>
            </a:r>
          </a:p>
          <a:p>
            <a:r>
              <a:rPr lang="en-US" sz="2400" dirty="0"/>
              <a:t>Database store shared, integrated data.</a:t>
            </a:r>
          </a:p>
          <a:p>
            <a:r>
              <a:rPr lang="en-US" sz="2400" dirty="0"/>
              <a:t>DBMS is a collection of programs that manages database structure and controls access to data.</a:t>
            </a:r>
          </a:p>
          <a:p>
            <a:r>
              <a:rPr lang="en-US" sz="2400" dirty="0"/>
              <a:t>Database can be classified by usage or location</a:t>
            </a:r>
          </a:p>
          <a:p>
            <a:endParaRPr lang="en-US" sz="2400" dirty="0"/>
          </a:p>
          <a:p>
            <a:endParaRPr lang="en-US" sz="2200" dirty="0"/>
          </a:p>
          <a:p>
            <a:endParaRPr lang="en-US" sz="2200" dirty="0"/>
          </a:p>
          <a:p>
            <a:endParaRPr lang="en-US" dirty="0"/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1788465" y="411164"/>
            <a:ext cx="769095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sz="3600" b="1" u="sng" dirty="0">
                <a:latin typeface="Century Gothic" panose="020B0502020202020204" pitchFamily="34" charset="0"/>
                <a:ea typeface="新細明體" pitchFamily="18" charset="-120"/>
              </a:rPr>
              <a:t>Summary of Main Teaching Points</a:t>
            </a:r>
            <a:endParaRPr lang="en-US" altLang="zh-TW" sz="3600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0236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2117095" y="569139"/>
            <a:ext cx="562365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Question and Answer Session</a:t>
            </a:r>
            <a:endParaRPr lang="en-US" altLang="zh-TW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4114801" y="2286000"/>
            <a:ext cx="4968875" cy="155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TW" sz="9600" dirty="0">
                <a:ea typeface="新細明體" pitchFamily="18" charset="-120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704501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 System and its problems</a:t>
            </a:r>
          </a:p>
          <a:p>
            <a:r>
              <a:rPr lang="en-US"/>
              <a:t>DBMS functions</a:t>
            </a:r>
          </a:p>
          <a:p>
            <a:endParaRPr lang="en-US" dirty="0"/>
          </a:p>
        </p:txBody>
      </p:sp>
      <p:sp>
        <p:nvSpPr>
          <p:cNvPr id="5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2848067" y="569139"/>
            <a:ext cx="45047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b="1" u="sng" dirty="0">
                <a:solidFill>
                  <a:srgbClr val="003366"/>
                </a:solidFill>
              </a:rPr>
              <a:t>What we will cover next</a:t>
            </a:r>
            <a:endParaRPr lang="en-US" altLang="en-US" u="sng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136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>
                <a:latin typeface="Century Gothic" panose="020B0502020202020204" pitchFamily="34" charset="0"/>
                <a:ea typeface="新細明體" pitchFamily="18" charset="-120"/>
              </a:rPr>
              <a:t>At the end of this topic, You should be able to</a:t>
            </a:r>
          </a:p>
          <a:p>
            <a:pPr lvl="1"/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Explain the difference between data and information</a:t>
            </a:r>
          </a:p>
          <a:p>
            <a:pPr lvl="1"/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Describe the difference between database and DBMS</a:t>
            </a:r>
          </a:p>
          <a:p>
            <a:pPr lvl="1"/>
            <a:r>
              <a:rPr lang="en-US" b="1" dirty="0">
                <a:latin typeface="Century Gothic" panose="020B0502020202020204" pitchFamily="34" charset="0"/>
                <a:ea typeface="新細明體" pitchFamily="18" charset="-120"/>
              </a:rPr>
              <a:t>State different types of database</a:t>
            </a:r>
          </a:p>
          <a:p>
            <a:pPr lvl="1"/>
            <a:endParaRPr lang="en-US" dirty="0"/>
          </a:p>
        </p:txBody>
      </p:sp>
      <p:sp>
        <p:nvSpPr>
          <p:cNvPr id="5" name="Text Box 2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3211536" y="350198"/>
            <a:ext cx="38363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Learning Outcomes</a:t>
            </a:r>
          </a:p>
        </p:txBody>
      </p:sp>
    </p:spTree>
    <p:extLst>
      <p:ext uri="{BB962C8B-B14F-4D97-AF65-F5344CB8AC3E}">
        <p14:creationId xmlns:p14="http://schemas.microsoft.com/office/powerpoint/2010/main" val="21281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u="sng" dirty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Key Terms You Must Be Able To Use</a:t>
            </a:r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 b="1" dirty="0">
                <a:latin typeface="Century Gothic" panose="020B0502020202020204" pitchFamily="34" charset="0"/>
              </a:rPr>
              <a:t>If you have mastered this topic, </a:t>
            </a:r>
            <a:r>
              <a:rPr lang="en-US" altLang="en-US" sz="2000" b="1" dirty="0">
                <a:solidFill>
                  <a:srgbClr val="990000"/>
                </a:solidFill>
                <a:latin typeface="Century Gothic" panose="020B0502020202020204" pitchFamily="34" charset="0"/>
              </a:rPr>
              <a:t>you should be able to use the following terms correctly in your assignments and exams</a:t>
            </a:r>
            <a:r>
              <a:rPr lang="en-US" altLang="en-US" sz="2000" b="1" dirty="0">
                <a:latin typeface="Century Gothic" panose="020B0502020202020204" pitchFamily="34" charset="0"/>
              </a:rPr>
              <a:t>:</a:t>
            </a: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Data</a:t>
            </a:r>
          </a:p>
          <a:p>
            <a:pPr lvl="1"/>
            <a:r>
              <a:rPr lang="en-US" altLang="en-US" sz="1600" b="1" dirty="0" err="1">
                <a:latin typeface="Century Gothic" panose="020B0502020202020204" pitchFamily="34" charset="0"/>
              </a:rPr>
              <a:t>Infromation</a:t>
            </a:r>
            <a:endParaRPr lang="en-US" altLang="en-US" sz="1600" b="1" dirty="0">
              <a:latin typeface="Century Gothic" panose="020B0502020202020204" pitchFamily="34" charset="0"/>
            </a:endParaRP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Database</a:t>
            </a:r>
          </a:p>
          <a:p>
            <a:pPr lvl="1"/>
            <a:r>
              <a:rPr lang="en-US" altLang="en-US" sz="1600" b="1" dirty="0">
                <a:latin typeface="Century Gothic" panose="020B0502020202020204" pitchFamily="34" charset="0"/>
              </a:rPr>
              <a:t>Database Management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51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 this chapter, you will learn:</a:t>
            </a:r>
          </a:p>
        </p:txBody>
      </p:sp>
      <p:sp>
        <p:nvSpPr>
          <p:cNvPr id="3075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difference between data and information</a:t>
            </a:r>
          </a:p>
          <a:p>
            <a:pPr eaLnBrk="1" hangingPunct="1"/>
            <a:r>
              <a:rPr lang="en-US" dirty="0"/>
              <a:t>What a database is, what the different types of databases are, and why they are valuable assets for decision making</a:t>
            </a:r>
          </a:p>
          <a:p>
            <a:pPr eaLnBrk="1" hangingPunct="1"/>
            <a:r>
              <a:rPr lang="en-US" dirty="0"/>
              <a:t>The importance of database design</a:t>
            </a:r>
          </a:p>
          <a:p>
            <a:pPr eaLnBrk="1" hangingPunct="1"/>
            <a:r>
              <a:rPr lang="en-US" dirty="0"/>
              <a:t>How modern databases evolved from file systems</a:t>
            </a:r>
          </a:p>
        </p:txBody>
      </p:sp>
    </p:spTree>
    <p:extLst>
      <p:ext uri="{BB962C8B-B14F-4D97-AF65-F5344CB8AC3E}">
        <p14:creationId xmlns:p14="http://schemas.microsoft.com/office/powerpoint/2010/main" val="291190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 this chapter, you will learn (continued):</a:t>
            </a:r>
          </a:p>
        </p:txBody>
      </p:sp>
      <p:sp>
        <p:nvSpPr>
          <p:cNvPr id="4099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/>
              <a:t>About flaws in file system data management</a:t>
            </a:r>
          </a:p>
          <a:p>
            <a:pPr eaLnBrk="1" hangingPunct="1"/>
            <a:r>
              <a:rPr lang="en-US"/>
              <a:t>What the database system’s main components are and how a database system differs from a file system</a:t>
            </a:r>
          </a:p>
          <a:p>
            <a:pPr eaLnBrk="1" hangingPunct="1"/>
            <a:r>
              <a:rPr lang="en-US"/>
              <a:t>The main functions of a database management system (DBMS)</a:t>
            </a:r>
          </a:p>
        </p:txBody>
      </p:sp>
    </p:spTree>
    <p:extLst>
      <p:ext uri="{BB962C8B-B14F-4D97-AF65-F5344CB8AC3E}">
        <p14:creationId xmlns:p14="http://schemas.microsoft.com/office/powerpoint/2010/main" val="253800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Data vs. Information</a:t>
            </a:r>
          </a:p>
        </p:txBody>
      </p:sp>
      <p:sp>
        <p:nvSpPr>
          <p:cNvPr id="5123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dirty="0"/>
              <a:t>Data:</a:t>
            </a:r>
          </a:p>
          <a:p>
            <a:pPr lvl="1" eaLnBrk="1" hangingPunct="1"/>
            <a:r>
              <a:rPr lang="en-US" sz="2200" dirty="0"/>
              <a:t>Raw facts; building blocks of information</a:t>
            </a:r>
          </a:p>
          <a:p>
            <a:pPr lvl="1" eaLnBrk="1" hangingPunct="1"/>
            <a:r>
              <a:rPr lang="en-US" sz="2200" dirty="0"/>
              <a:t>Unprocessed information</a:t>
            </a:r>
          </a:p>
          <a:p>
            <a:pPr eaLnBrk="1" hangingPunct="1"/>
            <a:r>
              <a:rPr lang="en-US" sz="2400" dirty="0"/>
              <a:t>Information:</a:t>
            </a:r>
          </a:p>
          <a:p>
            <a:pPr lvl="1" eaLnBrk="1" hangingPunct="1"/>
            <a:r>
              <a:rPr lang="en-US" sz="2200" dirty="0"/>
              <a:t>Data processed to reveal meaning</a:t>
            </a:r>
          </a:p>
          <a:p>
            <a:pPr eaLnBrk="1" hangingPunct="1"/>
            <a:r>
              <a:rPr lang="en-US" sz="2400" dirty="0">
                <a:solidFill>
                  <a:srgbClr val="FF0000"/>
                </a:solidFill>
              </a:rPr>
              <a:t>Accurate, relevant, and timely information </a:t>
            </a:r>
            <a:r>
              <a:rPr lang="en-US" sz="2400" dirty="0"/>
              <a:t>is key to good decision making</a:t>
            </a:r>
          </a:p>
          <a:p>
            <a:pPr eaLnBrk="1" hangingPunct="1"/>
            <a:r>
              <a:rPr lang="en-US" sz="2400" dirty="0">
                <a:solidFill>
                  <a:srgbClr val="FF0000"/>
                </a:solidFill>
              </a:rPr>
              <a:t>Good decision making is the key to survival </a:t>
            </a:r>
            <a:r>
              <a:rPr lang="en-US" sz="2400" dirty="0"/>
              <a:t>in a global environment</a:t>
            </a:r>
          </a:p>
        </p:txBody>
      </p:sp>
    </p:spTree>
    <p:extLst>
      <p:ext uri="{BB962C8B-B14F-4D97-AF65-F5344CB8AC3E}">
        <p14:creationId xmlns:p14="http://schemas.microsoft.com/office/powerpoint/2010/main" val="361741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285926" y="170943"/>
            <a:ext cx="10457373" cy="1143000"/>
          </a:xfrm>
        </p:spPr>
        <p:txBody>
          <a:bodyPr/>
          <a:lstStyle/>
          <a:p>
            <a:pPr eaLnBrk="1" hangingPunct="1"/>
            <a:r>
              <a:rPr lang="en-US" dirty="0"/>
              <a:t>Transforming Raw Data into Information</a:t>
            </a:r>
          </a:p>
        </p:txBody>
      </p:sp>
      <p:pic>
        <p:nvPicPr>
          <p:cNvPr id="6147" name="Picture 1028" descr="Fig01-01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80" r="59184" b="49986"/>
          <a:stretch>
            <a:fillRect/>
          </a:stretch>
        </p:blipFill>
        <p:spPr>
          <a:xfrm>
            <a:off x="3751148" y="1095328"/>
            <a:ext cx="5600242" cy="5229691"/>
          </a:xfrm>
        </p:spPr>
      </p:pic>
    </p:spTree>
    <p:extLst>
      <p:ext uri="{BB962C8B-B14F-4D97-AF65-F5344CB8AC3E}">
        <p14:creationId xmlns:p14="http://schemas.microsoft.com/office/powerpoint/2010/main" val="403974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Transforming Raw Data into Information (continued)</a:t>
            </a:r>
          </a:p>
        </p:txBody>
      </p:sp>
      <p:pic>
        <p:nvPicPr>
          <p:cNvPr id="7171" name="Picture 1029" descr="Fig01-01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14" t="10880" b="49986"/>
          <a:stretch>
            <a:fillRect/>
          </a:stretch>
        </p:blipFill>
        <p:spPr>
          <a:xfrm>
            <a:off x="3062226" y="1018095"/>
            <a:ext cx="6954175" cy="5297863"/>
          </a:xfrm>
        </p:spPr>
      </p:pic>
    </p:spTree>
    <p:extLst>
      <p:ext uri="{BB962C8B-B14F-4D97-AF65-F5344CB8AC3E}">
        <p14:creationId xmlns:p14="http://schemas.microsoft.com/office/powerpoint/2010/main" val="152047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C09830CF6CB84B8D12D02B69700FAF" ma:contentTypeVersion="14" ma:contentTypeDescription="Create a new document." ma:contentTypeScope="" ma:versionID="91bb3fc2fda44f6dca498e4986d3c34f">
  <xsd:schema xmlns:xsd="http://www.w3.org/2001/XMLSchema" xmlns:xs="http://www.w3.org/2001/XMLSchema" xmlns:p="http://schemas.microsoft.com/office/2006/metadata/properties" xmlns:ns3="c0f90a4e-2534-4174-991f-0eb794d5b859" xmlns:ns4="d2981e9c-0c44-4237-a41f-50944ddb2e5d" targetNamespace="http://schemas.microsoft.com/office/2006/metadata/properties" ma:root="true" ma:fieldsID="d346f1bbf5bc0d23fe733b73729b7857" ns3:_="" ns4:_="">
    <xsd:import namespace="c0f90a4e-2534-4174-991f-0eb794d5b859"/>
    <xsd:import namespace="d2981e9c-0c44-4237-a41f-50944ddb2e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90a4e-2534-4174-991f-0eb794d5b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981e9c-0c44-4237-a41f-50944ddb2e5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B6039F5-814C-4C5B-A6B0-438D9C48FD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f90a4e-2534-4174-991f-0eb794d5b859"/>
    <ds:schemaRef ds:uri="d2981e9c-0c44-4237-a41f-50944ddb2e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D3909F-E191-4C23-B23C-BA46B5ADDDA2}">
  <ds:schemaRefs>
    <ds:schemaRef ds:uri="http://purl.org/dc/terms/"/>
    <ds:schemaRef ds:uri="http://schemas.microsoft.com/office/2006/documentManagement/types"/>
    <ds:schemaRef ds:uri="d2981e9c-0c44-4237-a41f-50944ddb2e5d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90a4e-2534-4174-991f-0eb794d5b859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1536</TotalTime>
  <Pages>11</Pages>
  <Words>629</Words>
  <Application>Microsoft Office PowerPoint</Application>
  <PresentationFormat>Custom</PresentationFormat>
  <Paragraphs>110</Paragraphs>
  <Slides>23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UCTI-Template-foundation-level</vt:lpstr>
      <vt:lpstr>Introduction to Databases CT042-3-1-IDB</vt:lpstr>
      <vt:lpstr>Topic &amp; Structure of The Lesson</vt:lpstr>
      <vt:lpstr>Learning Outcomes</vt:lpstr>
      <vt:lpstr>Key Terms You Must Be Able To Use</vt:lpstr>
      <vt:lpstr>In this chapter, you will learn:</vt:lpstr>
      <vt:lpstr>In this chapter, you will learn (continued):</vt:lpstr>
      <vt:lpstr>Data vs. Information</vt:lpstr>
      <vt:lpstr>Transforming Raw Data into Information</vt:lpstr>
      <vt:lpstr>Transforming Raw Data into Information (continued)</vt:lpstr>
      <vt:lpstr>Transforming Raw Data into Information (continued)</vt:lpstr>
      <vt:lpstr>Transforming Raw Data into Information (continued)</vt:lpstr>
      <vt:lpstr>Introducing the Database  and the DBMS</vt:lpstr>
      <vt:lpstr>Introducing the Database and the DBMS (continued)</vt:lpstr>
      <vt:lpstr>Role and Advantages of the DBMS (continued)</vt:lpstr>
      <vt:lpstr>Role and Advantages of the DBMS (continued)</vt:lpstr>
      <vt:lpstr>Types of Databases</vt:lpstr>
      <vt:lpstr>Types of Databases (continued)</vt:lpstr>
      <vt:lpstr>Types of Databases (continued)</vt:lpstr>
      <vt:lpstr>Types of Databases (continued)</vt:lpstr>
      <vt:lpstr>Quick Review Question</vt:lpstr>
      <vt:lpstr>PowerPoint Presentation</vt:lpstr>
      <vt:lpstr>Question and Answer Session</vt:lpstr>
      <vt:lpstr>What we will cover next</vt:lpstr>
    </vt:vector>
  </TitlesOfParts>
  <Company>APU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HP</cp:lastModifiedBy>
  <cp:revision>334</cp:revision>
  <cp:lastPrinted>2023-02-03T03:07:34Z</cp:lastPrinted>
  <dcterms:created xsi:type="dcterms:W3CDTF">2005-08-02T10:18:20Z</dcterms:created>
  <dcterms:modified xsi:type="dcterms:W3CDTF">2024-11-21T09:40:04Z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0x01010050C09830CF6CB84B8D12D02B69700FAF</vt:lpwstr>
  </property>
</Properties>
</file>

<file path=docProps/thumbnail.jpeg>
</file>